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handoutMasterIdLst>
    <p:handoutMasterId r:id="rId23"/>
  </p:handoutMasterIdLst>
  <p:sldIdLst>
    <p:sldId id="257" r:id="rId5"/>
    <p:sldId id="277" r:id="rId6"/>
    <p:sldId id="262" r:id="rId7"/>
    <p:sldId id="267" r:id="rId8"/>
    <p:sldId id="263" r:id="rId9"/>
    <p:sldId id="265" r:id="rId10"/>
    <p:sldId id="272" r:id="rId11"/>
    <p:sldId id="273" r:id="rId12"/>
    <p:sldId id="275" r:id="rId13"/>
    <p:sldId id="278" r:id="rId14"/>
    <p:sldId id="266" r:id="rId15"/>
    <p:sldId id="276" r:id="rId16"/>
    <p:sldId id="268" r:id="rId17"/>
    <p:sldId id="269" r:id="rId18"/>
    <p:sldId id="279" r:id="rId19"/>
    <p:sldId id="274" r:id="rId20"/>
    <p:sldId id="270" r:id="rId2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056">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115" d="100"/>
          <a:sy n="115" d="100"/>
        </p:scale>
        <p:origin x="258" y="108"/>
      </p:cViewPr>
      <p:guideLst>
        <p:guide orient="horz" pos="2160"/>
        <p:guide orient="horz" pos="2496"/>
        <p:guide orient="horz" pos="2880"/>
        <p:guide orient="horz" pos="1056"/>
        <p:guide orient="horz" pos="3888"/>
        <p:guide orient="horz" pos="240"/>
        <p:guide pos="3839"/>
        <p:guide pos="527"/>
        <p:guide pos="815"/>
        <p:guide pos="6863"/>
        <p:guide pos="6143"/>
        <p:guide pos="4703"/>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5A207F-0F91-42F2-96D0-049C6003623B}" type="datetimeFigureOut">
              <a:rPr lang="en-US"/>
              <a:t>6/22/2018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67D4A-04CB-4EDF-8FB1-342A02FC8EC5}" type="slidenum">
              <a:r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C13F5-F2B1-464B-BE8F-27ABFBD2FBDE}" type="datetimeFigureOut">
              <a:rPr lang="en-US"/>
              <a:t>6/22/2018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1351F-DBB1-4664-ADA9-83BC7CB8848D}" type="slidenum">
              <a:r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3814" y="990600"/>
            <a:ext cx="8458200" cy="3200400"/>
          </a:xfrm>
        </p:spPr>
        <p:txBody>
          <a:bodyPr>
            <a:normAutofit/>
          </a:bodyPr>
          <a:lstStyle>
            <a:lvl1pPr>
              <a:defRPr sz="6000"/>
            </a:lvl1pPr>
          </a:lstStyle>
          <a:p>
            <a:r>
              <a:rPr lang="en-US" smtClean="0"/>
              <a:t>Click to edit Master title style</a:t>
            </a:r>
            <a:endParaRPr/>
          </a:p>
        </p:txBody>
      </p:sp>
      <p:sp>
        <p:nvSpPr>
          <p:cNvPr id="3" name="Subtitle 2"/>
          <p:cNvSpPr>
            <a:spLocks noGrp="1"/>
          </p:cNvSpPr>
          <p:nvPr>
            <p:ph type="subTitle" idx="1"/>
          </p:nvPr>
        </p:nvSpPr>
        <p:spPr>
          <a:xfrm>
            <a:off x="1293813" y="4267200"/>
            <a:ext cx="8458200" cy="1371600"/>
          </a:xfrm>
          <a:noFill/>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9D2A58A-F6A3-44B4-8553-CA3EAF252FB7}" type="datetime1">
              <a:rPr lang="en-US" smtClean="0"/>
              <a:t>6/22/2018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600200">
              <a:defRPr/>
            </a:lvl6pPr>
            <a:lvl7pPr marL="1874520">
              <a:defRPr/>
            </a:lvl7pPr>
            <a:lvl8pPr marL="2148840">
              <a:defRPr/>
            </a:lvl8pPr>
            <a:lvl9pPr marL="242316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8F513F-1C7D-48A3-9E66-761794785CC6}" type="datetime1">
              <a:rPr lang="en-US" smtClean="0"/>
              <a:t>6/22/2018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2014" y="381000"/>
            <a:ext cx="1904998" cy="5791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93814" y="381000"/>
            <a:ext cx="8305800" cy="5791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05BC340-5827-402A-ABD7-86B6900F77A8}" type="datetime1">
              <a:rPr lang="en-US" smtClean="0"/>
              <a:t>6/22/2018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D05BD3E-AD23-4233-B7FD-BCC74AA741B1}" type="datetime1">
              <a:rPr lang="en-US" smtClean="0"/>
              <a:t>6/22/2018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3813" y="2057400"/>
            <a:ext cx="8458201" cy="2666999"/>
          </a:xfrm>
        </p:spPr>
        <p:txBody>
          <a:bodyPr anchor="b">
            <a:normAutofit/>
          </a:bodyPr>
          <a:lstStyle>
            <a:lvl1pPr algn="l">
              <a:defRPr sz="4800" b="0" i="0" cap="none" baseline="0"/>
            </a:lvl1pPr>
          </a:lstStyle>
          <a:p>
            <a:r>
              <a:rPr lang="en-US" smtClean="0"/>
              <a:t>Click to edit Master title style</a:t>
            </a:r>
            <a:endParaRPr/>
          </a:p>
        </p:txBody>
      </p:sp>
      <p:sp>
        <p:nvSpPr>
          <p:cNvPr id="3" name="Text Placeholder 2"/>
          <p:cNvSpPr>
            <a:spLocks noGrp="1"/>
          </p:cNvSpPr>
          <p:nvPr>
            <p:ph type="body" idx="1"/>
          </p:nvPr>
        </p:nvSpPr>
        <p:spPr>
          <a:xfrm>
            <a:off x="1293813" y="4876800"/>
            <a:ext cx="8458201" cy="1143000"/>
          </a:xfrm>
          <a:noFill/>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F85C56-1C19-4454-A6D4-FDB294070137}" type="datetime1">
              <a:rPr lang="en-US" smtClean="0"/>
              <a:t>6/22/2018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93812" y="1676400"/>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02035" y="1676401"/>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CAAEA3F-BC83-4494-8BB2-CF9729692A8C}" type="datetime1">
              <a:rPr lang="en-US" smtClean="0"/>
              <a:t>6/22/2018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3813" y="381000"/>
            <a:ext cx="96012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93813" y="1676399"/>
            <a:ext cx="4701142"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3813" y="2516457"/>
            <a:ext cx="4701142"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91754" y="1676399"/>
            <a:ext cx="4703259"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516457"/>
            <a:ext cx="4703259"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48BCFC3-C38C-4973-9593-9C0AA203E374}" type="datetime1">
              <a:rPr lang="en-US" smtClean="0"/>
              <a:t>6/22/2018</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B00E9B8-A638-47B9-8EAF-A06FB35BB403}" type="datetime1">
              <a:rPr lang="en-US" smtClean="0"/>
              <a:t>6/22/2018</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414C0-40BC-46FB-ADE3-F7141007B5FB}" type="datetime1">
              <a:rPr lang="en-US" smtClean="0"/>
              <a:t>6/22/2018</a:t>
            </a:fld>
            <a:endParaRPr lang="en-US"/>
          </a:p>
        </p:txBody>
      </p:sp>
      <p:sp>
        <p:nvSpPr>
          <p:cNvPr id="3" name="Footer Placeholder 2"/>
          <p:cNvSpPr>
            <a:spLocks noGrp="1"/>
          </p:cNvSpPr>
          <p:nvPr>
            <p:ph type="ftr" sz="quarter" idx="11"/>
          </p:nvPr>
        </p:nvSpPr>
        <p:spPr/>
        <p:txBody>
          <a:bodyPr/>
          <a:lstStyle/>
          <a:p>
            <a:r>
              <a:rPr lang="en-US"/>
              <a:t>Add a footer</a:t>
            </a:r>
          </a:p>
        </p:txBody>
      </p:sp>
      <p:sp>
        <p:nvSpPr>
          <p:cNvPr id="4" name="Slide Number Placeholder 3"/>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1" y="1676400"/>
            <a:ext cx="3810000" cy="2438400"/>
          </a:xfrm>
        </p:spPr>
        <p:txBody>
          <a:bodyPr anchor="b">
            <a:norm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1293813" y="685800"/>
            <a:ext cx="61722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70811"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8BC97-2F5E-4770-AEEF-8F2730A3EA80}" type="datetime1">
              <a:rPr lang="en-US" smtClean="0"/>
              <a:t>6/22/2018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2" y="1676400"/>
            <a:ext cx="3810000" cy="2438400"/>
          </a:xfrm>
        </p:spPr>
        <p:txBody>
          <a:bodyPr anchor="b">
            <a:noAutofit/>
          </a:bodyPr>
          <a:lstStyle>
            <a:lvl1pPr algn="l">
              <a:defRPr sz="32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522412" y="0"/>
            <a:ext cx="5943601" cy="6858000"/>
          </a:xfr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770812"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3813" y="3810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293813" y="1676400"/>
            <a:ext cx="9601200" cy="4495800"/>
          </a:xfrm>
          <a:prstGeom prst="rect">
            <a:avLst/>
          </a:prstGeom>
          <a:solidFill>
            <a:schemeClr val="bg2">
              <a:alpha val="70000"/>
            </a:schemeClr>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271781" y="6356351"/>
            <a:ext cx="2844059" cy="365125"/>
          </a:xfrm>
          <a:prstGeom prst="rect">
            <a:avLst/>
          </a:prstGeom>
        </p:spPr>
        <p:txBody>
          <a:bodyPr vert="horz" lIns="91440" tIns="45720" rIns="91440" bIns="45720" rtlCol="0" anchor="ctr"/>
          <a:lstStyle>
            <a:lvl1pPr algn="l">
              <a:defRPr sz="1100">
                <a:solidFill>
                  <a:schemeClr val="tx1"/>
                </a:solidFill>
              </a:defRPr>
            </a:lvl1pPr>
          </a:lstStyle>
          <a:p>
            <a:fld id="{41B0D41C-F0D3-49F0-8041-67FC705A40C6}" type="datetime1">
              <a:rPr lang="en-US" smtClean="0"/>
              <a:pPr/>
              <a:t>6/22/2018</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10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8051225" y="6356351"/>
            <a:ext cx="2844059" cy="365125"/>
          </a:xfrm>
          <a:prstGeom prst="rect">
            <a:avLst/>
          </a:prstGeom>
        </p:spPr>
        <p:txBody>
          <a:bodyPr vert="horz" lIns="91440" tIns="45720" rIns="91440" bIns="45720" rtlCol="0" anchor="ctr"/>
          <a:lstStyle>
            <a:lvl1pPr algn="r">
              <a:defRPr sz="1100">
                <a:solidFill>
                  <a:schemeClr val="tx1"/>
                </a:solidFill>
              </a:defRPr>
            </a:lvl1pPr>
          </a:lstStyle>
          <a:p>
            <a:fld id="{81FEFA0A-2F20-4B60-98C6-5FFDA469AA1C}" type="slidenum">
              <a:rPr lang="en-US" smtClean="0"/>
              <a:pPr/>
              <a:t>‹#›</a:t>
            </a:fld>
            <a:endParaRPr lang="en-US"/>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eadmakr.com/batch-build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eersmith.com/blog/2013/09/20/making-mead-for-home-brewe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eadmakr.com/advanced-sna-calculato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jcp.org/docs/2015_Guidelines_Mead.pdf" TargetMode="External"/><Relationship Id="rId2" Type="http://schemas.openxmlformats.org/officeDocument/2006/relationships/hyperlink" Target="http://www.canberrabrewers.com.a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kyriverbrewing.com/Mead/mead-history.html" TargetMode="External"/><Relationship Id="rId2" Type="http://schemas.openxmlformats.org/officeDocument/2006/relationships/hyperlink" Target="http://beersmith.com/blog/2013/09/20/making-mead-for-home-brewers/" TargetMode="External"/><Relationship Id="rId1" Type="http://schemas.openxmlformats.org/officeDocument/2006/relationships/slideLayout" Target="../slideLayouts/slideLayout2.xml"/><Relationship Id="rId5" Type="http://schemas.openxmlformats.org/officeDocument/2006/relationships/hyperlink" Target="http://www.meadmaderight.com/" TargetMode="External"/><Relationship Id="rId4" Type="http://schemas.openxmlformats.org/officeDocument/2006/relationships/hyperlink" Target="https://www.bjcp.org/docs/2015_Guidelines_Mead.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Mead</a:t>
            </a:r>
            <a:endParaRPr lang="en-US" dirty="0"/>
          </a:p>
        </p:txBody>
      </p:sp>
      <p:sp>
        <p:nvSpPr>
          <p:cNvPr id="3" name="Subtitle 2"/>
          <p:cNvSpPr>
            <a:spLocks noGrp="1"/>
          </p:cNvSpPr>
          <p:nvPr>
            <p:ph type="subTitle" idx="1"/>
          </p:nvPr>
        </p:nvSpPr>
        <p:spPr/>
        <p:txBody>
          <a:bodyPr/>
          <a:lstStyle/>
          <a:p>
            <a:r>
              <a:rPr lang="en-US" dirty="0" smtClean="0"/>
              <a:t>And the art of making it.</a:t>
            </a:r>
          </a:p>
          <a:p>
            <a:endParaRPr lang="en-AU" dirty="0"/>
          </a:p>
          <a:p>
            <a:r>
              <a:rPr lang="en-AU" dirty="0" smtClean="0"/>
              <a:t>Ben Harmer, Canberra Brewers</a:t>
            </a:r>
            <a:endParaRPr lang="en-US" dirty="0"/>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type of Mead?</a:t>
            </a:r>
            <a:endParaRPr lang="en-AU" dirty="0"/>
          </a:p>
        </p:txBody>
      </p:sp>
      <p:sp>
        <p:nvSpPr>
          <p:cNvPr id="3" name="Content Placeholder 2"/>
          <p:cNvSpPr>
            <a:spLocks noGrp="1"/>
          </p:cNvSpPr>
          <p:nvPr>
            <p:ph idx="1"/>
          </p:nvPr>
        </p:nvSpPr>
        <p:spPr/>
        <p:txBody>
          <a:bodyPr/>
          <a:lstStyle/>
          <a:p>
            <a:r>
              <a:rPr lang="en-AU" dirty="0" smtClean="0"/>
              <a:t>You first decision is what type of Mead are you going to make</a:t>
            </a:r>
          </a:p>
          <a:p>
            <a:r>
              <a:rPr lang="en-AU" dirty="0" smtClean="0"/>
              <a:t>The style: Traditional, </a:t>
            </a:r>
            <a:r>
              <a:rPr lang="en-AU" dirty="0" err="1" smtClean="0"/>
              <a:t>Melomel</a:t>
            </a:r>
            <a:r>
              <a:rPr lang="en-AU" dirty="0" smtClean="0"/>
              <a:t>, </a:t>
            </a:r>
            <a:r>
              <a:rPr lang="en-US" dirty="0" err="1" smtClean="0"/>
              <a:t>Metheglin</a:t>
            </a:r>
            <a:r>
              <a:rPr lang="en-US" dirty="0" smtClean="0"/>
              <a:t>?</a:t>
            </a:r>
          </a:p>
          <a:p>
            <a:r>
              <a:rPr lang="en-US" dirty="0" smtClean="0"/>
              <a:t>Type of Honey?  The more delicate varieties work better for traditional Meads were you can taste the flavor where stronger </a:t>
            </a:r>
            <a:r>
              <a:rPr lang="en-US" dirty="0" err="1" smtClean="0"/>
              <a:t>flavours</a:t>
            </a:r>
            <a:r>
              <a:rPr lang="en-US" dirty="0" smtClean="0"/>
              <a:t> can work better in </a:t>
            </a:r>
            <a:r>
              <a:rPr lang="en-US" dirty="0" err="1" smtClean="0"/>
              <a:t>Melomel’s</a:t>
            </a:r>
            <a:r>
              <a:rPr lang="en-US" dirty="0" smtClean="0"/>
              <a:t> and </a:t>
            </a:r>
            <a:r>
              <a:rPr lang="en-US" dirty="0" err="1" smtClean="0"/>
              <a:t>Metheglin’s</a:t>
            </a:r>
            <a:r>
              <a:rPr lang="en-US" dirty="0" smtClean="0"/>
              <a:t>.</a:t>
            </a:r>
          </a:p>
          <a:p>
            <a:r>
              <a:rPr lang="en-US" dirty="0" smtClean="0"/>
              <a:t>What strength and sweetness do you want to make. This will determine how much honey and the type of yeast you use.</a:t>
            </a:r>
          </a:p>
          <a:p>
            <a:r>
              <a:rPr lang="en-US" dirty="0" smtClean="0"/>
              <a:t>For easy batch creation use </a:t>
            </a:r>
            <a:r>
              <a:rPr lang="en-US" dirty="0" err="1" smtClean="0"/>
              <a:t>MeadMakr’s</a:t>
            </a:r>
            <a:r>
              <a:rPr lang="en-US" dirty="0" smtClean="0"/>
              <a:t> batch builder </a:t>
            </a:r>
            <a:r>
              <a:rPr lang="en-US" dirty="0" smtClean="0">
                <a:hlinkClick r:id="rId2"/>
              </a:rPr>
              <a:t>https</a:t>
            </a:r>
            <a:r>
              <a:rPr lang="en-US" dirty="0">
                <a:hlinkClick r:id="rId2"/>
              </a:rPr>
              <a:t>://www.meadmakr.com/batch-buildr</a:t>
            </a:r>
            <a:r>
              <a:rPr lang="en-US" dirty="0" smtClean="0">
                <a:hlinkClick r:id="rId2"/>
              </a:rPr>
              <a:t>/</a:t>
            </a:r>
            <a:endParaRPr lang="en-US" dirty="0" smtClean="0"/>
          </a:p>
          <a:p>
            <a:endParaRPr lang="en-US" dirty="0" smtClean="0"/>
          </a:p>
          <a:p>
            <a:endParaRPr lang="en-US" dirty="0"/>
          </a:p>
          <a:p>
            <a:endParaRPr lang="en-AU" dirty="0" smtClean="0"/>
          </a:p>
        </p:txBody>
      </p:sp>
    </p:spTree>
    <p:extLst>
      <p:ext uri="{BB962C8B-B14F-4D97-AF65-F5344CB8AC3E}">
        <p14:creationId xmlns:p14="http://schemas.microsoft.com/office/powerpoint/2010/main" val="336524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Variety Honey</a:t>
            </a:r>
            <a:endParaRPr lang="en-US" dirty="0"/>
          </a:p>
        </p:txBody>
      </p:sp>
      <p:sp>
        <p:nvSpPr>
          <p:cNvPr id="14" name="Content Placeholder 13"/>
          <p:cNvSpPr>
            <a:spLocks noGrp="1"/>
          </p:cNvSpPr>
          <p:nvPr>
            <p:ph idx="1"/>
          </p:nvPr>
        </p:nvSpPr>
        <p:spPr/>
        <p:txBody>
          <a:bodyPr>
            <a:normAutofit/>
          </a:bodyPr>
          <a:lstStyle/>
          <a:p>
            <a:pPr marL="0" indent="0">
              <a:buNone/>
            </a:pPr>
            <a:endParaRPr lang="en-AU" dirty="0" smtClean="0"/>
          </a:p>
          <a:p>
            <a:pPr marL="342900" indent="-342900"/>
            <a:r>
              <a:rPr lang="en-AU" dirty="0" smtClean="0"/>
              <a:t>You can make Mead with any variety of honey, however!</a:t>
            </a:r>
          </a:p>
          <a:p>
            <a:pPr marL="342900" indent="-342900"/>
            <a:r>
              <a:rPr lang="en-AU" dirty="0" smtClean="0"/>
              <a:t>As a general rule, the </a:t>
            </a:r>
            <a:r>
              <a:rPr lang="en-AU" dirty="0"/>
              <a:t>eucalypt </a:t>
            </a:r>
            <a:r>
              <a:rPr lang="en-AU" dirty="0" smtClean="0"/>
              <a:t>varieties of honey aren’t the best for making </a:t>
            </a:r>
            <a:r>
              <a:rPr lang="en-AU" dirty="0"/>
              <a:t>M</a:t>
            </a:r>
            <a:r>
              <a:rPr lang="en-AU" dirty="0" smtClean="0"/>
              <a:t>ead. The eucalypt can be a dominant flavour, and can also take much longer to mellow</a:t>
            </a:r>
            <a:r>
              <a:rPr lang="en-AU" dirty="0"/>
              <a:t> </a:t>
            </a:r>
            <a:r>
              <a:rPr lang="en-AU" dirty="0" smtClean="0"/>
              <a:t>with age.</a:t>
            </a:r>
          </a:p>
          <a:p>
            <a:pPr marL="342900" indent="-342900"/>
            <a:r>
              <a:rPr lang="en-AU" dirty="0" smtClean="0"/>
              <a:t>The best honey varieties are non eucalypt varieties such as fruit, floral or clover/meadowy honeys.</a:t>
            </a:r>
          </a:p>
          <a:p>
            <a:pPr marL="342900" indent="-342900"/>
            <a:r>
              <a:rPr lang="en-AU" dirty="0" err="1" smtClean="0"/>
              <a:t>Cappings</a:t>
            </a:r>
            <a:r>
              <a:rPr lang="en-AU" dirty="0" smtClean="0"/>
              <a:t> are great for making Mead as you can rinse the honey from the wax </a:t>
            </a:r>
            <a:r>
              <a:rPr lang="en-AU" dirty="0" err="1" smtClean="0"/>
              <a:t>cappings</a:t>
            </a:r>
            <a:r>
              <a:rPr lang="en-AU" dirty="0" smtClean="0"/>
              <a:t> and use the liquid to make Mead!</a:t>
            </a:r>
          </a:p>
          <a:p>
            <a:endParaRPr lang="en-AU" dirty="0"/>
          </a:p>
          <a:p>
            <a:endParaRPr lang="en-US" dirty="0"/>
          </a:p>
        </p:txBody>
      </p:sp>
    </p:spTree>
    <p:extLst>
      <p:ext uri="{BB962C8B-B14F-4D97-AF65-F5344CB8AC3E}">
        <p14:creationId xmlns:p14="http://schemas.microsoft.com/office/powerpoint/2010/main" val="339275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Yeast</a:t>
            </a:r>
            <a:endParaRPr lang="en-AU" dirty="0"/>
          </a:p>
        </p:txBody>
      </p:sp>
      <p:sp>
        <p:nvSpPr>
          <p:cNvPr id="3" name="Content Placeholder 2"/>
          <p:cNvSpPr>
            <a:spLocks noGrp="1"/>
          </p:cNvSpPr>
          <p:nvPr>
            <p:ph idx="1"/>
          </p:nvPr>
        </p:nvSpPr>
        <p:spPr/>
        <p:txBody>
          <a:bodyPr/>
          <a:lstStyle/>
          <a:p>
            <a:r>
              <a:rPr lang="en-AU" dirty="0" smtClean="0"/>
              <a:t>Yeast selection is important in making mead as it will determine the finishing character your Mead will have.</a:t>
            </a:r>
          </a:p>
          <a:p>
            <a:r>
              <a:rPr lang="en-AU" dirty="0" smtClean="0"/>
              <a:t>Recommend using a neutral, alcohol tolerant 10%ABV+ yeast. Wine and champagne yeasts are popular however a dry neutral beer yeast will also work. </a:t>
            </a:r>
          </a:p>
          <a:p>
            <a:r>
              <a:rPr lang="en-AU" dirty="0" smtClean="0"/>
              <a:t>Examples of popular mead yeasts are </a:t>
            </a:r>
            <a:r>
              <a:rPr lang="en-AU" dirty="0" err="1" smtClean="0"/>
              <a:t>Lavlin</a:t>
            </a:r>
            <a:r>
              <a:rPr lang="en-AU" dirty="0" smtClean="0"/>
              <a:t> 71B or EC1118 , </a:t>
            </a:r>
            <a:r>
              <a:rPr lang="en-AU" dirty="0" err="1" smtClean="0"/>
              <a:t>Fermentis</a:t>
            </a:r>
            <a:r>
              <a:rPr lang="en-AU" dirty="0" smtClean="0"/>
              <a:t> US05 or White Labs WLP720.</a:t>
            </a:r>
          </a:p>
          <a:p>
            <a:r>
              <a:rPr lang="en-AU" dirty="0" smtClean="0"/>
              <a:t>Mead needs a lot of yeast, </a:t>
            </a:r>
            <a:r>
              <a:rPr lang="en-AU" dirty="0"/>
              <a:t>d</a:t>
            </a:r>
            <a:r>
              <a:rPr lang="en-AU" dirty="0" smtClean="0"/>
              <a:t>ouble or triple what beer does. For a standard mead 7-10% use at least two packets or make a starter.</a:t>
            </a:r>
          </a:p>
          <a:p>
            <a:pPr marL="0" indent="0">
              <a:buNone/>
            </a:pPr>
            <a:r>
              <a:rPr lang="en-AU" dirty="0" smtClean="0"/>
              <a:t>For best results use the tools on </a:t>
            </a:r>
            <a:r>
              <a:rPr lang="en-US" dirty="0">
                <a:hlinkClick r:id="rId2"/>
              </a:rPr>
              <a:t>https://www.meadmakr.com/</a:t>
            </a:r>
          </a:p>
        </p:txBody>
      </p:sp>
    </p:spTree>
    <p:extLst>
      <p:ext uri="{BB962C8B-B14F-4D97-AF65-F5344CB8AC3E}">
        <p14:creationId xmlns:p14="http://schemas.microsoft.com/office/powerpoint/2010/main" val="2942966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Yeast health</a:t>
            </a:r>
            <a:endParaRPr lang="en-US" dirty="0"/>
          </a:p>
        </p:txBody>
      </p:sp>
      <p:sp>
        <p:nvSpPr>
          <p:cNvPr id="14" name="Content Placeholder 13"/>
          <p:cNvSpPr>
            <a:spLocks noGrp="1"/>
          </p:cNvSpPr>
          <p:nvPr>
            <p:ph idx="1"/>
          </p:nvPr>
        </p:nvSpPr>
        <p:spPr/>
        <p:txBody>
          <a:bodyPr>
            <a:normAutofit fontScale="92500" lnSpcReduction="20000"/>
          </a:bodyPr>
          <a:lstStyle/>
          <a:p>
            <a:pPr marL="0" indent="0">
              <a:buNone/>
            </a:pPr>
            <a:r>
              <a:rPr lang="en-US" dirty="0" smtClean="0"/>
              <a:t>Yeast health is the most common reason why Meads are known to take so long to ferment.</a:t>
            </a:r>
          </a:p>
          <a:p>
            <a:pPr marL="0" indent="0">
              <a:buNone/>
            </a:pPr>
            <a:r>
              <a:rPr lang="en-US" dirty="0" smtClean="0"/>
              <a:t>They key to a quick and healthy fermentation is ensuring that the yeast has all the nutrients it needs during its fermentation life cycle.</a:t>
            </a:r>
          </a:p>
          <a:p>
            <a:pPr marL="0" indent="0">
              <a:buNone/>
            </a:pPr>
            <a:r>
              <a:rPr lang="en-US" dirty="0" smtClean="0"/>
              <a:t>Elements required for yeast health:</a:t>
            </a:r>
          </a:p>
          <a:p>
            <a:pPr marL="342900" indent="-342900"/>
            <a:r>
              <a:rPr lang="en-US" dirty="0" smtClean="0"/>
              <a:t>Sufficient Yeast cells (enough yeast packets to enable the yeast to comfortably ferment the volume of liquid)</a:t>
            </a:r>
          </a:p>
          <a:p>
            <a:pPr marL="342900" indent="-342900"/>
            <a:r>
              <a:rPr lang="en-US" dirty="0" smtClean="0"/>
              <a:t>Yeast nutrient – </a:t>
            </a:r>
            <a:r>
              <a:rPr lang="en-US" dirty="0" err="1" smtClean="0"/>
              <a:t>Specialised</a:t>
            </a:r>
            <a:r>
              <a:rPr lang="en-US" dirty="0" smtClean="0"/>
              <a:t> combination of nitrogen and minerals to allow for yeast cell growth and reproduction.</a:t>
            </a:r>
          </a:p>
          <a:p>
            <a:pPr marL="342900" indent="-342900"/>
            <a:r>
              <a:rPr lang="en-US" dirty="0" smtClean="0"/>
              <a:t>Oxygen – sufficient Oxygen in solution for yeast cell growth and reproduction.</a:t>
            </a:r>
          </a:p>
          <a:p>
            <a:pPr marL="342900" indent="-342900"/>
            <a:r>
              <a:rPr lang="en-US" dirty="0" smtClean="0"/>
              <a:t>Temperature control. Keeping the yeast within the desired temperature to ensure a clean fermentation and yeast health.</a:t>
            </a:r>
            <a:endParaRPr lang="en-US" dirty="0"/>
          </a:p>
        </p:txBody>
      </p:sp>
    </p:spTree>
    <p:extLst>
      <p:ext uri="{BB962C8B-B14F-4D97-AF65-F5344CB8AC3E}">
        <p14:creationId xmlns:p14="http://schemas.microsoft.com/office/powerpoint/2010/main" val="285143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Yeast Nutrient</a:t>
            </a:r>
            <a:endParaRPr lang="en-US" dirty="0"/>
          </a:p>
        </p:txBody>
      </p:sp>
      <p:sp>
        <p:nvSpPr>
          <p:cNvPr id="14" name="Content Placeholder 13"/>
          <p:cNvSpPr>
            <a:spLocks noGrp="1"/>
          </p:cNvSpPr>
          <p:nvPr>
            <p:ph idx="1"/>
          </p:nvPr>
        </p:nvSpPr>
        <p:spPr/>
        <p:txBody>
          <a:bodyPr>
            <a:normAutofit/>
          </a:bodyPr>
          <a:lstStyle/>
          <a:p>
            <a:pPr marL="0" indent="0">
              <a:buNone/>
            </a:pPr>
            <a:r>
              <a:rPr lang="en-US" dirty="0" smtClean="0"/>
              <a:t>There are several types of nutrients recommended for Mead fermentation:</a:t>
            </a:r>
          </a:p>
          <a:p>
            <a:pPr marL="342900" indent="-342900"/>
            <a:r>
              <a:rPr lang="en-US" dirty="0"/>
              <a:t>DAP </a:t>
            </a:r>
            <a:r>
              <a:rPr lang="en-US" dirty="0" smtClean="0"/>
              <a:t>(</a:t>
            </a:r>
            <a:r>
              <a:rPr lang="en-US" dirty="0" err="1" smtClean="0"/>
              <a:t>Diammonium</a:t>
            </a:r>
            <a:r>
              <a:rPr lang="en-US" dirty="0" smtClean="0"/>
              <a:t> Phosphate) – Ok</a:t>
            </a:r>
          </a:p>
          <a:p>
            <a:pPr marL="342900" indent="-342900"/>
            <a:r>
              <a:rPr lang="en-US" dirty="0" smtClean="0"/>
              <a:t>Common brewer yeast nutrient – Good</a:t>
            </a:r>
          </a:p>
          <a:p>
            <a:pPr marL="342900" indent="-342900"/>
            <a:r>
              <a:rPr lang="en-US" dirty="0" smtClean="0"/>
              <a:t>Go-</a:t>
            </a:r>
            <a:r>
              <a:rPr lang="en-US" dirty="0" err="1" smtClean="0"/>
              <a:t>Ferm</a:t>
            </a:r>
            <a:r>
              <a:rPr lang="en-US" dirty="0" smtClean="0"/>
              <a:t> – Yeast growth / Starter booster (pre-ferment) – Great</a:t>
            </a:r>
          </a:p>
          <a:p>
            <a:pPr marL="342900" indent="-342900"/>
            <a:r>
              <a:rPr lang="en-US" dirty="0" err="1" smtClean="0"/>
              <a:t>Fermaid</a:t>
            </a:r>
            <a:r>
              <a:rPr lang="en-US" dirty="0" smtClean="0"/>
              <a:t> K – non organic nitrogen – Great (issues getting in </a:t>
            </a:r>
            <a:r>
              <a:rPr lang="en-US" dirty="0" err="1" smtClean="0"/>
              <a:t>Aus</a:t>
            </a:r>
            <a:r>
              <a:rPr lang="en-US" dirty="0" smtClean="0"/>
              <a:t>)</a:t>
            </a:r>
          </a:p>
          <a:p>
            <a:pPr marL="342900" indent="-342900"/>
            <a:r>
              <a:rPr lang="en-US" dirty="0" err="1" smtClean="0"/>
              <a:t>Fermaid</a:t>
            </a:r>
            <a:r>
              <a:rPr lang="en-US" dirty="0" smtClean="0"/>
              <a:t>  O – Organic Nitrogen – Best</a:t>
            </a:r>
          </a:p>
          <a:p>
            <a:pPr marL="342900" indent="-342900"/>
            <a:r>
              <a:rPr lang="en-US" dirty="0">
                <a:hlinkClick r:id="rId2"/>
              </a:rPr>
              <a:t>https://www.meadmakr.com/advanced-sna-calculator</a:t>
            </a:r>
            <a:r>
              <a:rPr lang="en-US" dirty="0" smtClean="0">
                <a:hlinkClick r:id="rId2"/>
              </a:rPr>
              <a:t>/</a:t>
            </a: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6500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t>
            </a:r>
            <a:r>
              <a:rPr lang="en-AU" dirty="0" smtClean="0"/>
              <a:t>rocess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Boil your required water to ensure the Chlorine is removed. Let some of the water cool</a:t>
            </a:r>
            <a:r>
              <a:rPr lang="en-AU" dirty="0"/>
              <a:t> </a:t>
            </a:r>
            <a:r>
              <a:rPr lang="en-AU" dirty="0" smtClean="0"/>
              <a:t>separately.</a:t>
            </a:r>
          </a:p>
          <a:p>
            <a:r>
              <a:rPr lang="en-AU" dirty="0" smtClean="0"/>
              <a:t>Dilute the honey with some of the water required and sterilise the solution by boiling briefly or pasteurising. </a:t>
            </a:r>
            <a:r>
              <a:rPr lang="en-AU" i="1" dirty="0" smtClean="0"/>
              <a:t>Boil or not to boil – Recommend a quick boil of about 10 </a:t>
            </a:r>
            <a:r>
              <a:rPr lang="en-AU" i="1" dirty="0" err="1" smtClean="0"/>
              <a:t>mins</a:t>
            </a:r>
            <a:r>
              <a:rPr lang="en-AU" i="1" dirty="0" smtClean="0"/>
              <a:t>. Ensure any wild yeast and bacteria is killed off. Otherwise a pasteurisation of at least 72 degrees for about 30 minutes.</a:t>
            </a:r>
          </a:p>
          <a:p>
            <a:r>
              <a:rPr lang="en-AU" dirty="0" smtClean="0"/>
              <a:t>Use remaining chilled water to dilute the batch to the desired gravity or volume trying to hit a temperature as close to 18 degrees.</a:t>
            </a:r>
          </a:p>
          <a:p>
            <a:r>
              <a:rPr lang="en-AU" dirty="0" smtClean="0"/>
              <a:t>Agitate or use an oxygen stone to get oxygen into the solution.</a:t>
            </a:r>
          </a:p>
          <a:p>
            <a:r>
              <a:rPr lang="en-AU" dirty="0" smtClean="0"/>
              <a:t>Pitch the yeast and nutrient and leave in a temperature controlled environment. Add additional nutrient each day for about 7 days as directed. </a:t>
            </a:r>
          </a:p>
          <a:p>
            <a:r>
              <a:rPr lang="en-AU" dirty="0" smtClean="0"/>
              <a:t>Check gravity periodically with hydrometer to check fermentation. Once within range for FG. Bottle and age for 1 month to 25 years!</a:t>
            </a:r>
          </a:p>
          <a:p>
            <a:endParaRPr lang="en-AU" dirty="0"/>
          </a:p>
        </p:txBody>
      </p:sp>
    </p:spTree>
    <p:extLst>
      <p:ext uri="{BB962C8B-B14F-4D97-AF65-F5344CB8AC3E}">
        <p14:creationId xmlns:p14="http://schemas.microsoft.com/office/powerpoint/2010/main" val="252294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Canberra Brewers</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www.canberrabrewers.com.au</a:t>
            </a:r>
            <a:endParaRPr lang="en-US" dirty="0"/>
          </a:p>
          <a:p>
            <a:r>
              <a:rPr lang="en-US" dirty="0" smtClean="0"/>
              <a:t>Meet the first Wednesday of everyone month (except Jan and Oct) at 7:30pm Gorman House, City.</a:t>
            </a:r>
          </a:p>
          <a:p>
            <a:r>
              <a:rPr lang="en-US" dirty="0" smtClean="0"/>
              <a:t>Our mission is to improve the quality of home brewing in the local community through education.</a:t>
            </a:r>
          </a:p>
          <a:p>
            <a:r>
              <a:rPr lang="en-US" dirty="0" smtClean="0"/>
              <a:t>We hold </a:t>
            </a:r>
            <a:r>
              <a:rPr lang="en-US" dirty="0"/>
              <a:t>2</a:t>
            </a:r>
            <a:r>
              <a:rPr lang="en-US" dirty="0" smtClean="0"/>
              <a:t> competitions a year in which we will judge Mead and provide feedback to the entrant. The ACT competition is the qualifier for the national </a:t>
            </a:r>
            <a:r>
              <a:rPr lang="en-US" dirty="0"/>
              <a:t>c</a:t>
            </a:r>
            <a:r>
              <a:rPr lang="en-US" dirty="0" smtClean="0"/>
              <a:t>ompetition where the top 3 entrants progress to be judged at the Australian Amateur Brewing Championships (AABC).</a:t>
            </a:r>
          </a:p>
          <a:p>
            <a:r>
              <a:rPr lang="en-US" dirty="0" smtClean="0"/>
              <a:t>Mead Style Guidelines are available from the </a:t>
            </a:r>
            <a:r>
              <a:rPr lang="en-US" dirty="0"/>
              <a:t>BJCP website </a:t>
            </a:r>
            <a:r>
              <a:rPr lang="en-US" dirty="0">
                <a:hlinkClick r:id="rId3"/>
              </a:rPr>
              <a:t>https://</a:t>
            </a:r>
            <a:r>
              <a:rPr lang="en-US" dirty="0" smtClean="0">
                <a:hlinkClick r:id="rId3"/>
              </a:rPr>
              <a:t>www.bjcp.org/docs/2015_Guidelines_Mead.pdf</a:t>
            </a:r>
            <a:endParaRPr lang="en-US" dirty="0" smtClean="0"/>
          </a:p>
        </p:txBody>
      </p:sp>
    </p:spTree>
    <p:extLst>
      <p:ext uri="{BB962C8B-B14F-4D97-AF65-F5344CB8AC3E}">
        <p14:creationId xmlns:p14="http://schemas.microsoft.com/office/powerpoint/2010/main" val="422501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References</a:t>
            </a:r>
            <a:endParaRPr lang="en-US" dirty="0"/>
          </a:p>
        </p:txBody>
      </p:sp>
      <p:sp>
        <p:nvSpPr>
          <p:cNvPr id="14" name="Content Placeholder 13"/>
          <p:cNvSpPr>
            <a:spLocks noGrp="1"/>
          </p:cNvSpPr>
          <p:nvPr>
            <p:ph idx="1"/>
          </p:nvPr>
        </p:nvSpPr>
        <p:spPr/>
        <p:txBody>
          <a:bodyPr>
            <a:normAutofit/>
          </a:bodyPr>
          <a:lstStyle/>
          <a:p>
            <a:pPr marL="0" indent="0">
              <a:buNone/>
            </a:pPr>
            <a:r>
              <a:rPr lang="en-AU" dirty="0" smtClean="0"/>
              <a:t>1. We </a:t>
            </a:r>
            <a:r>
              <a:rPr lang="en-AU" dirty="0"/>
              <a:t>need to talk mead – Presentation by Michael </a:t>
            </a:r>
            <a:r>
              <a:rPr lang="en-AU" dirty="0" err="1"/>
              <a:t>Fairbrother</a:t>
            </a:r>
            <a:r>
              <a:rPr lang="en-AU" dirty="0"/>
              <a:t> – ANHC </a:t>
            </a:r>
            <a:r>
              <a:rPr lang="en-AU" dirty="0" smtClean="0"/>
              <a:t>2014, Canberra ACT.</a:t>
            </a:r>
            <a:endParaRPr lang="en-US" dirty="0"/>
          </a:p>
          <a:p>
            <a:pPr marL="0" indent="0">
              <a:buNone/>
            </a:pPr>
            <a:r>
              <a:rPr lang="en-US" dirty="0" smtClean="0">
                <a:hlinkClick r:id="rId2"/>
              </a:rPr>
              <a:t>2. https</a:t>
            </a:r>
            <a:r>
              <a:rPr lang="en-US" dirty="0">
                <a:hlinkClick r:id="rId2"/>
              </a:rPr>
              <a:t>://www.meadmakr.com/</a:t>
            </a:r>
          </a:p>
          <a:p>
            <a:pPr marL="0" indent="0">
              <a:buNone/>
            </a:pPr>
            <a:r>
              <a:rPr lang="en-US" dirty="0" smtClean="0">
                <a:hlinkClick r:id="rId2"/>
              </a:rPr>
              <a:t>3. http</a:t>
            </a:r>
            <a:r>
              <a:rPr lang="en-US" dirty="0">
                <a:hlinkClick r:id="rId2"/>
              </a:rPr>
              <a:t>://beersmith.com/blog/2013/09/20/making-mead-for-home-brewers</a:t>
            </a:r>
            <a:r>
              <a:rPr lang="en-US" dirty="0" smtClean="0">
                <a:hlinkClick r:id="rId2"/>
              </a:rPr>
              <a:t>/</a:t>
            </a:r>
            <a:endParaRPr lang="en-US" dirty="0" smtClean="0"/>
          </a:p>
          <a:p>
            <a:pPr marL="0" indent="0">
              <a:buNone/>
            </a:pPr>
            <a:r>
              <a:rPr lang="en-US" dirty="0" smtClean="0">
                <a:hlinkClick r:id="rId3"/>
              </a:rPr>
              <a:t>4. http</a:t>
            </a:r>
            <a:r>
              <a:rPr lang="en-US" dirty="0">
                <a:hlinkClick r:id="rId3"/>
              </a:rPr>
              <a:t>://</a:t>
            </a:r>
            <a:r>
              <a:rPr lang="en-US" dirty="0" smtClean="0">
                <a:hlinkClick r:id="rId3"/>
              </a:rPr>
              <a:t>www.skyriverbrewing.com/Mead/mead-history.html</a:t>
            </a:r>
            <a:r>
              <a:rPr lang="en-US" dirty="0" smtClean="0"/>
              <a:t/>
            </a:r>
            <a:br>
              <a:rPr lang="en-US" dirty="0" smtClean="0"/>
            </a:br>
            <a:endParaRPr lang="en-US" dirty="0" smtClean="0"/>
          </a:p>
          <a:p>
            <a:pPr marL="0" indent="0">
              <a:buNone/>
            </a:pPr>
            <a:r>
              <a:rPr lang="en-US" dirty="0" smtClean="0">
                <a:hlinkClick r:id="rId4"/>
              </a:rPr>
              <a:t>5. https</a:t>
            </a:r>
            <a:r>
              <a:rPr lang="en-US" dirty="0">
                <a:hlinkClick r:id="rId4"/>
              </a:rPr>
              <a:t>://</a:t>
            </a:r>
            <a:r>
              <a:rPr lang="en-US" dirty="0" smtClean="0">
                <a:hlinkClick r:id="rId4"/>
              </a:rPr>
              <a:t>www.bjcp.org/docs/2015_Guidelines_Mead.pdf</a:t>
            </a:r>
            <a:endParaRPr lang="en-US" dirty="0" smtClean="0"/>
          </a:p>
          <a:p>
            <a:pPr marL="0" indent="0">
              <a:buNone/>
            </a:pPr>
            <a:r>
              <a:rPr lang="en-US" dirty="0" smtClean="0">
                <a:hlinkClick r:id="rId5"/>
              </a:rPr>
              <a:t>6. http</a:t>
            </a:r>
            <a:r>
              <a:rPr lang="en-US" dirty="0">
                <a:hlinkClick r:id="rId5"/>
              </a:rPr>
              <a:t>://www.meadmaderight.com</a:t>
            </a:r>
            <a:r>
              <a:rPr lang="en-US" dirty="0" smtClean="0">
                <a:hlinkClick r:id="rId5"/>
              </a:rPr>
              <a:t>/</a:t>
            </a: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623826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Mead?</a:t>
            </a:r>
            <a:endParaRPr lang="en-AU" dirty="0"/>
          </a:p>
        </p:txBody>
      </p:sp>
      <p:sp>
        <p:nvSpPr>
          <p:cNvPr id="3" name="Content Placeholder 2"/>
          <p:cNvSpPr>
            <a:spLocks noGrp="1"/>
          </p:cNvSpPr>
          <p:nvPr>
            <p:ph idx="1"/>
          </p:nvPr>
        </p:nvSpPr>
        <p:spPr/>
        <p:txBody>
          <a:bodyPr/>
          <a:lstStyle/>
          <a:p>
            <a:r>
              <a:rPr lang="en-AU" dirty="0" smtClean="0"/>
              <a:t>Mead in its simplest form is just honey and water that has been exposed to yeast and has fermented to create alcohol.</a:t>
            </a:r>
          </a:p>
          <a:p>
            <a:r>
              <a:rPr lang="en-AU" dirty="0" smtClean="0"/>
              <a:t>Mead is believed to be the oldest alcoholic beverage in existence and is theorised to have been discovered accidentally when a honey from a hive had mixed with water in a log and ancient hunters drank the liquid and discovered the magical effects of their first taste of alcohol. </a:t>
            </a:r>
          </a:p>
          <a:p>
            <a:r>
              <a:rPr lang="en-AU" dirty="0" smtClean="0"/>
              <a:t>Today with the advancement of science we know its not a gift from the gods and how to control the process to ferment honey to make this wonderful beverage.</a:t>
            </a:r>
          </a:p>
        </p:txBody>
      </p:sp>
    </p:spTree>
    <p:extLst>
      <p:ext uri="{BB962C8B-B14F-4D97-AF65-F5344CB8AC3E}">
        <p14:creationId xmlns:p14="http://schemas.microsoft.com/office/powerpoint/2010/main" val="257654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Types of Mead</a:t>
            </a:r>
            <a:endParaRPr lang="en-US" dirty="0"/>
          </a:p>
        </p:txBody>
      </p:sp>
      <p:sp>
        <p:nvSpPr>
          <p:cNvPr id="14" name="Content Placeholder 13"/>
          <p:cNvSpPr>
            <a:spLocks noGrp="1"/>
          </p:cNvSpPr>
          <p:nvPr>
            <p:ph idx="1"/>
          </p:nvPr>
        </p:nvSpPr>
        <p:spPr/>
        <p:txBody>
          <a:bodyPr>
            <a:normAutofit fontScale="92500" lnSpcReduction="20000"/>
          </a:bodyPr>
          <a:lstStyle/>
          <a:p>
            <a:pPr marL="0" indent="0">
              <a:buNone/>
            </a:pPr>
            <a:r>
              <a:rPr lang="en-US" dirty="0" smtClean="0"/>
              <a:t>Traditional </a:t>
            </a:r>
            <a:r>
              <a:rPr lang="en-US" dirty="0"/>
              <a:t>—Honey &amp; </a:t>
            </a:r>
            <a:r>
              <a:rPr lang="en-US" dirty="0" smtClean="0"/>
              <a:t>Water</a:t>
            </a:r>
          </a:p>
          <a:p>
            <a:r>
              <a:rPr lang="en-US" i="1" dirty="0"/>
              <a:t>Dry </a:t>
            </a:r>
            <a:r>
              <a:rPr lang="en-US" i="1" dirty="0" smtClean="0"/>
              <a:t>Mead 		SG: 1.035 – 1.080  FG: 0.990 – 1.010 ABV: 3.5 – 7.5% </a:t>
            </a:r>
            <a:endParaRPr lang="en-US" i="1" dirty="0"/>
          </a:p>
          <a:p>
            <a:r>
              <a:rPr lang="en-US" i="1" dirty="0"/>
              <a:t>Semi-Sweet </a:t>
            </a:r>
            <a:r>
              <a:rPr lang="en-US" i="1" dirty="0" smtClean="0"/>
              <a:t>Mead - 	SG</a:t>
            </a:r>
            <a:r>
              <a:rPr lang="en-US" i="1" dirty="0"/>
              <a:t>: </a:t>
            </a:r>
            <a:r>
              <a:rPr lang="en-US" i="1" dirty="0" smtClean="0"/>
              <a:t>1.080 </a:t>
            </a:r>
            <a:r>
              <a:rPr lang="en-US" i="1" dirty="0"/>
              <a:t>– </a:t>
            </a:r>
            <a:r>
              <a:rPr lang="en-US" i="1" dirty="0" smtClean="0"/>
              <a:t>1.120  </a:t>
            </a:r>
            <a:r>
              <a:rPr lang="en-US" i="1" dirty="0"/>
              <a:t>FG: </a:t>
            </a:r>
            <a:r>
              <a:rPr lang="en-US" i="1" dirty="0" smtClean="0"/>
              <a:t>1.010 </a:t>
            </a:r>
            <a:r>
              <a:rPr lang="en-US" i="1" dirty="0"/>
              <a:t>– </a:t>
            </a:r>
            <a:r>
              <a:rPr lang="en-US" i="1" dirty="0" smtClean="0"/>
              <a:t>1.025 </a:t>
            </a:r>
            <a:r>
              <a:rPr lang="en-US" i="1" dirty="0"/>
              <a:t>ABV: </a:t>
            </a:r>
            <a:r>
              <a:rPr lang="en-US" i="1" dirty="0" smtClean="0"/>
              <a:t>7.5 – 14%</a:t>
            </a:r>
          </a:p>
          <a:p>
            <a:r>
              <a:rPr lang="en-US" i="1" dirty="0" smtClean="0"/>
              <a:t>Sweet Mead 		SG</a:t>
            </a:r>
            <a:r>
              <a:rPr lang="en-US" i="1" dirty="0"/>
              <a:t>: </a:t>
            </a:r>
            <a:r>
              <a:rPr lang="en-US" i="1" dirty="0" smtClean="0"/>
              <a:t>1.120 </a:t>
            </a:r>
            <a:r>
              <a:rPr lang="en-US" i="1" dirty="0"/>
              <a:t>– </a:t>
            </a:r>
            <a:r>
              <a:rPr lang="en-US" i="1" dirty="0" smtClean="0"/>
              <a:t>1.170  </a:t>
            </a:r>
            <a:r>
              <a:rPr lang="en-US" i="1" dirty="0"/>
              <a:t>FG: </a:t>
            </a:r>
            <a:r>
              <a:rPr lang="en-US" i="1" dirty="0" smtClean="0"/>
              <a:t>1.025 </a:t>
            </a:r>
            <a:r>
              <a:rPr lang="en-US" i="1" dirty="0"/>
              <a:t>– </a:t>
            </a:r>
            <a:r>
              <a:rPr lang="en-US" i="1" dirty="0" smtClean="0"/>
              <a:t>1.050 </a:t>
            </a:r>
            <a:r>
              <a:rPr lang="en-US" i="1" dirty="0"/>
              <a:t>ABV: </a:t>
            </a:r>
            <a:r>
              <a:rPr lang="en-US" i="1" dirty="0" smtClean="0"/>
              <a:t>14.0 – 18.0% </a:t>
            </a:r>
            <a:endParaRPr lang="en-US" i="1" dirty="0"/>
          </a:p>
          <a:p>
            <a:pPr marL="0" lvl="0" indent="0">
              <a:buNone/>
            </a:pPr>
            <a:r>
              <a:rPr lang="en-US" dirty="0" smtClean="0"/>
              <a:t>Fruit meads</a:t>
            </a:r>
            <a:r>
              <a:rPr lang="en-US" dirty="0"/>
              <a:t> </a:t>
            </a:r>
            <a:r>
              <a:rPr lang="en-US" dirty="0" smtClean="0"/>
              <a:t>(</a:t>
            </a:r>
            <a:r>
              <a:rPr lang="en-US" dirty="0" err="1"/>
              <a:t>M</a:t>
            </a:r>
            <a:r>
              <a:rPr lang="en-US" dirty="0" err="1" smtClean="0"/>
              <a:t>elomel</a:t>
            </a:r>
            <a:r>
              <a:rPr lang="en-US" dirty="0" smtClean="0"/>
              <a:t>)</a:t>
            </a:r>
            <a:endParaRPr lang="en-US" dirty="0"/>
          </a:p>
          <a:p>
            <a:pPr lvl="0"/>
            <a:r>
              <a:rPr lang="en-US" i="1" dirty="0" err="1" smtClean="0"/>
              <a:t>Melomel</a:t>
            </a:r>
            <a:r>
              <a:rPr lang="en-US" i="1" dirty="0"/>
              <a:t>:</a:t>
            </a:r>
            <a:r>
              <a:rPr lang="en-US" dirty="0"/>
              <a:t> This is a mead fermented with fruit.</a:t>
            </a:r>
          </a:p>
          <a:p>
            <a:pPr lvl="0"/>
            <a:r>
              <a:rPr lang="en-US" i="1" dirty="0" err="1"/>
              <a:t>Pyment</a:t>
            </a:r>
            <a:r>
              <a:rPr lang="en-US" i="1" dirty="0"/>
              <a:t>:</a:t>
            </a:r>
            <a:r>
              <a:rPr lang="en-US" dirty="0"/>
              <a:t> This mead is fermented from honey and grape juice.</a:t>
            </a:r>
          </a:p>
          <a:p>
            <a:pPr lvl="0"/>
            <a:r>
              <a:rPr lang="en-US" i="1" dirty="0" err="1"/>
              <a:t>Cyser</a:t>
            </a:r>
            <a:r>
              <a:rPr lang="en-US" i="1" dirty="0"/>
              <a:t>:</a:t>
            </a:r>
            <a:r>
              <a:rPr lang="en-US" dirty="0"/>
              <a:t> Pronounced size-</a:t>
            </a:r>
            <a:r>
              <a:rPr lang="en-US" dirty="0" err="1"/>
              <a:t>er</a:t>
            </a:r>
            <a:r>
              <a:rPr lang="en-US" dirty="0"/>
              <a:t>, this is produced from honey and apple juice.</a:t>
            </a:r>
          </a:p>
          <a:p>
            <a:pPr lvl="0"/>
            <a:r>
              <a:rPr lang="en-US" i="1" dirty="0" err="1"/>
              <a:t>Morat</a:t>
            </a:r>
            <a:r>
              <a:rPr lang="en-US" i="1" dirty="0"/>
              <a:t>:</a:t>
            </a:r>
            <a:r>
              <a:rPr lang="en-US" dirty="0"/>
              <a:t> Mead from honey and mulberries.</a:t>
            </a:r>
          </a:p>
          <a:p>
            <a:pPr lvl="0"/>
            <a:r>
              <a:rPr lang="en-US" i="1" dirty="0" err="1"/>
              <a:t>Capsicumel</a:t>
            </a:r>
            <a:r>
              <a:rPr lang="en-US" i="1" dirty="0"/>
              <a:t>:</a:t>
            </a:r>
            <a:r>
              <a:rPr lang="en-US" dirty="0"/>
              <a:t> Mead fermented from honey and chili peppers.</a:t>
            </a:r>
          </a:p>
          <a:p>
            <a:endParaRPr lang="en-AU" dirty="0"/>
          </a:p>
        </p:txBody>
      </p:sp>
    </p:spTree>
    <p:extLst>
      <p:ext uri="{BB962C8B-B14F-4D97-AF65-F5344CB8AC3E}">
        <p14:creationId xmlns:p14="http://schemas.microsoft.com/office/powerpoint/2010/main" val="154203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Types of Mead</a:t>
            </a:r>
            <a:endParaRPr lang="en-US" dirty="0"/>
          </a:p>
        </p:txBody>
      </p:sp>
      <p:sp>
        <p:nvSpPr>
          <p:cNvPr id="14" name="Content Placeholder 13"/>
          <p:cNvSpPr>
            <a:spLocks noGrp="1"/>
          </p:cNvSpPr>
          <p:nvPr>
            <p:ph idx="1"/>
          </p:nvPr>
        </p:nvSpPr>
        <p:spPr/>
        <p:txBody>
          <a:bodyPr>
            <a:normAutofit lnSpcReduction="10000"/>
          </a:bodyPr>
          <a:lstStyle/>
          <a:p>
            <a:pPr marL="0" indent="0">
              <a:buNone/>
            </a:pPr>
            <a:r>
              <a:rPr lang="en-US" dirty="0" smtClean="0"/>
              <a:t>Then </a:t>
            </a:r>
            <a:r>
              <a:rPr lang="en-US" dirty="0"/>
              <a:t>there are </a:t>
            </a:r>
            <a:r>
              <a:rPr lang="en-US" dirty="0" smtClean="0"/>
              <a:t>spiced meads (</a:t>
            </a:r>
            <a:r>
              <a:rPr lang="en-US" dirty="0" err="1"/>
              <a:t>M</a:t>
            </a:r>
            <a:r>
              <a:rPr lang="en-US" dirty="0" err="1" smtClean="0"/>
              <a:t>etheglin</a:t>
            </a:r>
            <a:r>
              <a:rPr lang="en-US" dirty="0" smtClean="0"/>
              <a:t>)</a:t>
            </a:r>
          </a:p>
          <a:p>
            <a:pPr marL="342900" indent="-342900"/>
            <a:r>
              <a:rPr lang="en-US" i="1" dirty="0" err="1" smtClean="0"/>
              <a:t>Metheglin’s</a:t>
            </a:r>
            <a:r>
              <a:rPr lang="en-US" dirty="0" smtClean="0"/>
              <a:t> are Meads </a:t>
            </a:r>
            <a:r>
              <a:rPr lang="en-US" dirty="0"/>
              <a:t>made from honey and a combination of spices, added either during or post fermentation.</a:t>
            </a:r>
          </a:p>
          <a:p>
            <a:pPr lvl="0"/>
            <a:r>
              <a:rPr lang="en-US" i="1" dirty="0" err="1"/>
              <a:t>Rhodomel</a:t>
            </a:r>
            <a:r>
              <a:rPr lang="en-US" dirty="0"/>
              <a:t>: Mead fermented from honey and rose petals.</a:t>
            </a:r>
          </a:p>
          <a:p>
            <a:pPr lvl="0"/>
            <a:r>
              <a:rPr lang="en-US" i="1" dirty="0" err="1" smtClean="0"/>
              <a:t>Braggot</a:t>
            </a:r>
            <a:r>
              <a:rPr lang="en-US" dirty="0" smtClean="0"/>
              <a:t>: </a:t>
            </a:r>
            <a:r>
              <a:rPr lang="en-US" dirty="0"/>
              <a:t>M</a:t>
            </a:r>
            <a:r>
              <a:rPr lang="en-US" dirty="0" smtClean="0"/>
              <a:t>eads </a:t>
            </a:r>
            <a:r>
              <a:rPr lang="en-US" dirty="0"/>
              <a:t>fermented with malted grains in addition to the honey.</a:t>
            </a:r>
          </a:p>
          <a:p>
            <a:pPr marL="0" indent="0">
              <a:buNone/>
            </a:pPr>
            <a:r>
              <a:rPr lang="en-US" dirty="0" smtClean="0"/>
              <a:t>Other Mead types:</a:t>
            </a:r>
            <a:endParaRPr lang="en-US" dirty="0"/>
          </a:p>
          <a:p>
            <a:pPr lvl="0"/>
            <a:r>
              <a:rPr lang="en-US" i="1" dirty="0" err="1"/>
              <a:t>Bochet</a:t>
            </a:r>
            <a:r>
              <a:rPr lang="en-US" dirty="0"/>
              <a:t>: This is a mead fermented from caramelized honey.</a:t>
            </a:r>
          </a:p>
          <a:p>
            <a:pPr lvl="0"/>
            <a:r>
              <a:rPr lang="en-US" i="1" dirty="0" err="1"/>
              <a:t>Acerglyn</a:t>
            </a:r>
            <a:r>
              <a:rPr lang="en-US" dirty="0"/>
              <a:t>: This mead is from a combination of honey and maple syrup.</a:t>
            </a:r>
          </a:p>
          <a:p>
            <a:endParaRPr lang="en-AU" dirty="0"/>
          </a:p>
        </p:txBody>
      </p:sp>
    </p:spTree>
    <p:extLst>
      <p:ext uri="{BB962C8B-B14F-4D97-AF65-F5344CB8AC3E}">
        <p14:creationId xmlns:p14="http://schemas.microsoft.com/office/powerpoint/2010/main" val="322838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S</a:t>
            </a:r>
            <a:r>
              <a:rPr lang="en-US" dirty="0" smtClean="0"/>
              <a:t>weetness</a:t>
            </a:r>
            <a:endParaRPr lang="en-US" dirty="0"/>
          </a:p>
        </p:txBody>
      </p:sp>
      <p:sp>
        <p:nvSpPr>
          <p:cNvPr id="14" name="Content Placeholder 13"/>
          <p:cNvSpPr>
            <a:spLocks noGrp="1"/>
          </p:cNvSpPr>
          <p:nvPr>
            <p:ph idx="1"/>
          </p:nvPr>
        </p:nvSpPr>
        <p:spPr/>
        <p:txBody>
          <a:bodyPr>
            <a:normAutofit fontScale="92500"/>
          </a:bodyPr>
          <a:lstStyle/>
          <a:p>
            <a:endParaRPr lang="en-US" dirty="0"/>
          </a:p>
          <a:p>
            <a:pPr marL="0" indent="0">
              <a:buNone/>
            </a:pPr>
            <a:r>
              <a:rPr lang="en-AU" dirty="0" smtClean="0"/>
              <a:t>A Mead </a:t>
            </a:r>
            <a:r>
              <a:rPr lang="en-AU" dirty="0"/>
              <a:t>may be dry, semi-sweet, or </a:t>
            </a:r>
            <a:r>
              <a:rPr lang="en-AU" dirty="0" smtClean="0"/>
              <a:t>sweet</a:t>
            </a:r>
            <a:r>
              <a:rPr lang="en-AU" dirty="0"/>
              <a:t> </a:t>
            </a:r>
            <a:r>
              <a:rPr lang="en-AU" dirty="0" smtClean="0"/>
              <a:t>as previously shown</a:t>
            </a:r>
            <a:endParaRPr lang="en-AU" dirty="0"/>
          </a:p>
          <a:p>
            <a:r>
              <a:rPr lang="en-AU" dirty="0"/>
              <a:t>Sweetness simply refers to the amount of residual sugar in the </a:t>
            </a:r>
            <a:r>
              <a:rPr lang="en-AU" dirty="0" smtClean="0"/>
              <a:t>Mead</a:t>
            </a:r>
            <a:r>
              <a:rPr lang="en-AU" dirty="0"/>
              <a:t>. </a:t>
            </a:r>
          </a:p>
          <a:p>
            <a:r>
              <a:rPr lang="en-AU" dirty="0"/>
              <a:t>Sweetness is often confused with fruitiness in a dry </a:t>
            </a:r>
            <a:r>
              <a:rPr lang="en-AU" dirty="0" smtClean="0"/>
              <a:t>Mead</a:t>
            </a:r>
            <a:r>
              <a:rPr lang="en-AU" dirty="0"/>
              <a:t>. </a:t>
            </a:r>
          </a:p>
          <a:p>
            <a:r>
              <a:rPr lang="en-AU" dirty="0"/>
              <a:t>Body is related to sweetness, but dry </a:t>
            </a:r>
            <a:r>
              <a:rPr lang="en-AU" dirty="0" smtClean="0"/>
              <a:t>Meads </a:t>
            </a:r>
            <a:r>
              <a:rPr lang="en-AU" dirty="0"/>
              <a:t>can still have some body. </a:t>
            </a:r>
          </a:p>
          <a:p>
            <a:r>
              <a:rPr lang="en-AU" dirty="0"/>
              <a:t>Dry </a:t>
            </a:r>
            <a:r>
              <a:rPr lang="en-AU" dirty="0" smtClean="0"/>
              <a:t>Meads </a:t>
            </a:r>
            <a:r>
              <a:rPr lang="en-AU" dirty="0"/>
              <a:t>do not have to be bone dry. </a:t>
            </a:r>
          </a:p>
          <a:p>
            <a:r>
              <a:rPr lang="en-AU" dirty="0"/>
              <a:t>Sweet </a:t>
            </a:r>
            <a:r>
              <a:rPr lang="en-AU" dirty="0" smtClean="0"/>
              <a:t>Meads </a:t>
            </a:r>
            <a:r>
              <a:rPr lang="en-AU" dirty="0"/>
              <a:t>should not be cloyingly sweet, and should not have a raw, unfermented honey character. Sweetness is independent of strength.</a:t>
            </a:r>
          </a:p>
          <a:p>
            <a:endParaRPr lang="en-US" dirty="0"/>
          </a:p>
        </p:txBody>
      </p:sp>
    </p:spTree>
    <p:extLst>
      <p:ext uri="{BB962C8B-B14F-4D97-AF65-F5344CB8AC3E}">
        <p14:creationId xmlns:p14="http://schemas.microsoft.com/office/powerpoint/2010/main" val="1372240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Strength (ABV%)</a:t>
            </a:r>
            <a:endParaRPr lang="en-US" dirty="0"/>
          </a:p>
        </p:txBody>
      </p:sp>
      <p:sp>
        <p:nvSpPr>
          <p:cNvPr id="14" name="Content Placeholder 13"/>
          <p:cNvSpPr>
            <a:spLocks noGrp="1"/>
          </p:cNvSpPr>
          <p:nvPr>
            <p:ph idx="1"/>
          </p:nvPr>
        </p:nvSpPr>
        <p:spPr/>
        <p:txBody>
          <a:bodyPr>
            <a:normAutofit/>
          </a:bodyPr>
          <a:lstStyle/>
          <a:p>
            <a:endParaRPr lang="en-AU" dirty="0" smtClean="0"/>
          </a:p>
          <a:p>
            <a:r>
              <a:rPr lang="en-AU" dirty="0" smtClean="0"/>
              <a:t>A </a:t>
            </a:r>
            <a:r>
              <a:rPr lang="en-AU" dirty="0"/>
              <a:t>M</a:t>
            </a:r>
            <a:r>
              <a:rPr lang="en-AU" dirty="0" smtClean="0"/>
              <a:t>ead </a:t>
            </a:r>
            <a:r>
              <a:rPr lang="en-AU" dirty="0"/>
              <a:t>may be categorized as hydromel, standard, or sack strength. </a:t>
            </a:r>
          </a:p>
          <a:p>
            <a:pPr lvl="0"/>
            <a:r>
              <a:rPr lang="en-US" i="1" dirty="0" smtClean="0"/>
              <a:t>Hydromel </a:t>
            </a:r>
            <a:r>
              <a:rPr lang="en-US" i="1" dirty="0"/>
              <a:t>(or session):</a:t>
            </a:r>
            <a:r>
              <a:rPr lang="en-US" dirty="0"/>
              <a:t> This is a low alcohol mead, often served carbonated similar to beer. It will have a final alcohol by volume (ABV) level of 3.5 – 7.5%.</a:t>
            </a:r>
          </a:p>
          <a:p>
            <a:pPr lvl="0"/>
            <a:r>
              <a:rPr lang="en-US" i="1" dirty="0"/>
              <a:t>Standard Mead:</a:t>
            </a:r>
            <a:r>
              <a:rPr lang="en-US" dirty="0"/>
              <a:t> This is a mead of table wine strength, that is, 7.5 – 14% ABV.</a:t>
            </a:r>
          </a:p>
          <a:p>
            <a:pPr lvl="0"/>
            <a:r>
              <a:rPr lang="en-US" i="1" dirty="0"/>
              <a:t>Sack Mead:</a:t>
            </a:r>
            <a:r>
              <a:rPr lang="en-US" dirty="0"/>
              <a:t> This is a mead of high alcohol content, greater than 14% ABV.</a:t>
            </a:r>
          </a:p>
          <a:p>
            <a:endParaRPr lang="en-US" dirty="0"/>
          </a:p>
        </p:txBody>
      </p:sp>
    </p:spTree>
    <p:extLst>
      <p:ext uri="{BB962C8B-B14F-4D97-AF65-F5344CB8AC3E}">
        <p14:creationId xmlns:p14="http://schemas.microsoft.com/office/powerpoint/2010/main" val="376722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Carbonation</a:t>
            </a:r>
            <a:endParaRPr lang="en-US" dirty="0"/>
          </a:p>
        </p:txBody>
      </p:sp>
      <p:sp>
        <p:nvSpPr>
          <p:cNvPr id="14" name="Content Placeholder 13"/>
          <p:cNvSpPr>
            <a:spLocks noGrp="1"/>
          </p:cNvSpPr>
          <p:nvPr>
            <p:ph idx="1"/>
          </p:nvPr>
        </p:nvSpPr>
        <p:spPr/>
        <p:txBody>
          <a:bodyPr/>
          <a:lstStyle/>
          <a:p>
            <a:endParaRPr lang="en-AU" dirty="0" smtClean="0"/>
          </a:p>
          <a:p>
            <a:r>
              <a:rPr lang="en-AU" dirty="0" smtClean="0"/>
              <a:t>A </a:t>
            </a:r>
            <a:r>
              <a:rPr lang="en-AU" dirty="0"/>
              <a:t>mead may be still, petillant, or sparkling. </a:t>
            </a:r>
          </a:p>
          <a:p>
            <a:r>
              <a:rPr lang="en-AU" dirty="0"/>
              <a:t>Still meads do not have to be totally flat; they can have some very light bubbles. </a:t>
            </a:r>
          </a:p>
          <a:p>
            <a:r>
              <a:rPr lang="en-AU" dirty="0"/>
              <a:t>Petillant meads are "lightly sparkling" and can have a moderate, noticeable amount of carbonation. </a:t>
            </a:r>
          </a:p>
          <a:p>
            <a:r>
              <a:rPr lang="en-AU" dirty="0"/>
              <a:t>Sparkling meads are not gushing, but may have a character ranging from mouth-filling to an impression akin to Champagne.</a:t>
            </a:r>
          </a:p>
        </p:txBody>
      </p:sp>
    </p:spTree>
    <p:extLst>
      <p:ext uri="{BB962C8B-B14F-4D97-AF65-F5344CB8AC3E}">
        <p14:creationId xmlns:p14="http://schemas.microsoft.com/office/powerpoint/2010/main" val="3366693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Making Mead</a:t>
            </a:r>
            <a:endParaRPr lang="en-US" dirty="0"/>
          </a:p>
        </p:txBody>
      </p:sp>
      <p:sp>
        <p:nvSpPr>
          <p:cNvPr id="3" name="Content Placeholder 2"/>
          <p:cNvSpPr>
            <a:spLocks noGrp="1"/>
          </p:cNvSpPr>
          <p:nvPr>
            <p:ph idx="1"/>
          </p:nvPr>
        </p:nvSpPr>
        <p:spPr/>
        <p:txBody>
          <a:bodyPr>
            <a:normAutofit/>
          </a:bodyPr>
          <a:lstStyle/>
          <a:p>
            <a:pPr marL="0" indent="0">
              <a:buNone/>
            </a:pPr>
            <a:r>
              <a:rPr lang="en-AU" dirty="0" smtClean="0"/>
              <a:t>There are numerous guides on how to make mead on the internet. I will refer to the way I have learnt to make mead and have achieved success. </a:t>
            </a:r>
            <a:r>
              <a:rPr lang="en-AU" dirty="0"/>
              <a:t>Although I’ve been brewing for over a decade, my first batch of </a:t>
            </a:r>
            <a:r>
              <a:rPr lang="en-AU" dirty="0" smtClean="0"/>
              <a:t>Mead </a:t>
            </a:r>
            <a:r>
              <a:rPr lang="en-AU" dirty="0"/>
              <a:t>wasn’t until 2015</a:t>
            </a:r>
            <a:r>
              <a:rPr lang="en-AU" dirty="0" smtClean="0"/>
              <a:t>.</a:t>
            </a:r>
          </a:p>
          <a:p>
            <a:pPr marL="0" indent="0">
              <a:buNone/>
            </a:pPr>
            <a:r>
              <a:rPr lang="en-AU" dirty="0" smtClean="0"/>
              <a:t>Using this method I came second in the Mead category at the Australian National Homebrew Championships (ANHC) in 2016 with my first ever batch of Mead using this method.</a:t>
            </a:r>
          </a:p>
          <a:p>
            <a:pPr marL="0" indent="0">
              <a:buNone/>
            </a:pPr>
            <a:r>
              <a:rPr lang="en-AU" dirty="0" smtClean="0"/>
              <a:t>Mead is often thought to take upwards of 12 months to ferment and become drinkable. This may have been the case in early brewing days however advances in knowledge, equipment and availability of ingredients, means you can now be drinking Mead within 3 months.</a:t>
            </a:r>
          </a:p>
          <a:p>
            <a:pPr marL="0" indent="0">
              <a:buNone/>
            </a:pPr>
            <a:endParaRPr lang="en-US" dirty="0"/>
          </a:p>
        </p:txBody>
      </p:sp>
    </p:spTree>
    <p:extLst>
      <p:ext uri="{BB962C8B-B14F-4D97-AF65-F5344CB8AC3E}">
        <p14:creationId xmlns:p14="http://schemas.microsoft.com/office/powerpoint/2010/main" val="26200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 I need?	</a:t>
            </a:r>
            <a:endParaRPr lang="en-US" dirty="0"/>
          </a:p>
        </p:txBody>
      </p:sp>
      <p:sp>
        <p:nvSpPr>
          <p:cNvPr id="3" name="Content Placeholder 2"/>
          <p:cNvSpPr>
            <a:spLocks noGrp="1"/>
          </p:cNvSpPr>
          <p:nvPr>
            <p:ph idx="1"/>
          </p:nvPr>
        </p:nvSpPr>
        <p:spPr/>
        <p:txBody>
          <a:bodyPr numCol="2">
            <a:normAutofit fontScale="85000" lnSpcReduction="20000"/>
          </a:bodyPr>
          <a:lstStyle/>
          <a:p>
            <a:pPr marL="0" indent="0">
              <a:buNone/>
            </a:pPr>
            <a:r>
              <a:rPr lang="en-AU" dirty="0" smtClean="0"/>
              <a:t>Ingredients:</a:t>
            </a:r>
          </a:p>
          <a:p>
            <a:r>
              <a:rPr lang="en-AU" dirty="0" smtClean="0"/>
              <a:t>Honey</a:t>
            </a:r>
          </a:p>
          <a:p>
            <a:r>
              <a:rPr lang="en-AU" dirty="0" smtClean="0"/>
              <a:t>Water</a:t>
            </a:r>
          </a:p>
          <a:p>
            <a:r>
              <a:rPr lang="en-AU" dirty="0" smtClean="0"/>
              <a:t>Yeast</a:t>
            </a:r>
          </a:p>
          <a:p>
            <a:r>
              <a:rPr lang="en-AU" dirty="0" smtClean="0"/>
              <a:t>Yeast </a:t>
            </a:r>
            <a:r>
              <a:rPr lang="en-AU" dirty="0"/>
              <a:t>n</a:t>
            </a:r>
            <a:r>
              <a:rPr lang="en-AU" dirty="0" smtClean="0"/>
              <a:t>utrient</a:t>
            </a:r>
          </a:p>
          <a:p>
            <a:r>
              <a:rPr lang="en-AU" dirty="0" smtClean="0"/>
              <a:t>Fruits (</a:t>
            </a:r>
            <a:r>
              <a:rPr lang="en-AU" dirty="0" err="1"/>
              <a:t>M</a:t>
            </a:r>
            <a:r>
              <a:rPr lang="en-AU" dirty="0" err="1" smtClean="0"/>
              <a:t>elomel</a:t>
            </a:r>
            <a:r>
              <a:rPr lang="en-AU" dirty="0" smtClean="0"/>
              <a:t>)</a:t>
            </a:r>
          </a:p>
          <a:p>
            <a:r>
              <a:rPr lang="en-AU" dirty="0" smtClean="0"/>
              <a:t>Spices (</a:t>
            </a:r>
            <a:r>
              <a:rPr lang="en-AU" dirty="0" err="1"/>
              <a:t>M</a:t>
            </a:r>
            <a:r>
              <a:rPr lang="en-AU" dirty="0" err="1" smtClean="0"/>
              <a:t>etheglin</a:t>
            </a:r>
            <a:r>
              <a:rPr lang="en-AU" dirty="0" smtClean="0"/>
              <a:t>)</a:t>
            </a:r>
          </a:p>
          <a:p>
            <a:endParaRPr lang="en-AU" dirty="0" smtClean="0"/>
          </a:p>
          <a:p>
            <a:endParaRPr lang="en-AU" dirty="0" smtClean="0"/>
          </a:p>
          <a:p>
            <a:endParaRPr lang="en-AU" dirty="0"/>
          </a:p>
          <a:p>
            <a:endParaRPr lang="en-AU" dirty="0" smtClean="0"/>
          </a:p>
          <a:p>
            <a:pPr marL="0" indent="0">
              <a:buNone/>
            </a:pPr>
            <a:r>
              <a:rPr lang="en-AU" dirty="0" smtClean="0"/>
              <a:t>Equipment:</a:t>
            </a:r>
          </a:p>
          <a:p>
            <a:r>
              <a:rPr lang="en-AU" dirty="0" smtClean="0"/>
              <a:t>Large Pot </a:t>
            </a:r>
          </a:p>
          <a:p>
            <a:r>
              <a:rPr lang="en-AU" dirty="0" smtClean="0"/>
              <a:t>Fermenter</a:t>
            </a:r>
            <a:endParaRPr lang="en-AU" dirty="0"/>
          </a:p>
          <a:p>
            <a:r>
              <a:rPr lang="en-AU" dirty="0" smtClean="0"/>
              <a:t>Hydrometer</a:t>
            </a:r>
          </a:p>
          <a:p>
            <a:r>
              <a:rPr lang="en-AU" dirty="0" smtClean="0"/>
              <a:t>thermometer</a:t>
            </a:r>
          </a:p>
          <a:p>
            <a:r>
              <a:rPr lang="en-AU" dirty="0" smtClean="0"/>
              <a:t>Spoon</a:t>
            </a:r>
          </a:p>
          <a:p>
            <a:r>
              <a:rPr lang="en-AU" dirty="0" smtClean="0"/>
              <a:t>Bottles (wine or Beer)</a:t>
            </a:r>
          </a:p>
          <a:p>
            <a:r>
              <a:rPr lang="en-AU" dirty="0" smtClean="0"/>
              <a:t>Caps / Corks</a:t>
            </a:r>
          </a:p>
          <a:p>
            <a:r>
              <a:rPr lang="en-AU" dirty="0" smtClean="0"/>
              <a:t>Syphon</a:t>
            </a:r>
          </a:p>
          <a:p>
            <a:r>
              <a:rPr lang="en-AU" dirty="0" smtClean="0"/>
              <a:t>Heat source</a:t>
            </a:r>
            <a:endParaRPr lang="en-AU" dirty="0"/>
          </a:p>
          <a:p>
            <a:pPr marL="0" indent="0">
              <a:buNone/>
            </a:pPr>
            <a:endParaRPr lang="en-AU" dirty="0" smtClean="0"/>
          </a:p>
        </p:txBody>
      </p:sp>
    </p:spTree>
    <p:extLst>
      <p:ext uri="{BB962C8B-B14F-4D97-AF65-F5344CB8AC3E}">
        <p14:creationId xmlns:p14="http://schemas.microsoft.com/office/powerpoint/2010/main" val="455896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Hexagonal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Hexagonal design slides.potx" id="{12658BD0-7259-4A0F-91D4-55B50BBE9BFD}" vid="{57622FE6-AF39-47E3-8976-1D25291C345B}"/>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427FAC-CD3A-494C-985C-09E26C5EA507}">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E5ED73A5-C2D2-4D49-BB89-167E8E32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1D6E40-F509-498A-BF02-00C895783B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Hexagonal design slides</Template>
  <TotalTime>1967</TotalTime>
  <Words>1338</Words>
  <Application>Microsoft Office PowerPoint</Application>
  <PresentationFormat>Custom</PresentationFormat>
  <Paragraphs>129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Euphemia</vt:lpstr>
      <vt:lpstr>Palatino Linotype</vt:lpstr>
      <vt:lpstr>Hexagonal design template</vt:lpstr>
      <vt:lpstr>Mead</vt:lpstr>
      <vt:lpstr>What is Mead?</vt:lpstr>
      <vt:lpstr>Types of Mead</vt:lpstr>
      <vt:lpstr>Types of Mead</vt:lpstr>
      <vt:lpstr>Sweetness</vt:lpstr>
      <vt:lpstr>Strength (ABV%)</vt:lpstr>
      <vt:lpstr>Carbonation</vt:lpstr>
      <vt:lpstr>Making Mead</vt:lpstr>
      <vt:lpstr>What do I need? </vt:lpstr>
      <vt:lpstr>What type of Mead?</vt:lpstr>
      <vt:lpstr>Variety Honey</vt:lpstr>
      <vt:lpstr>Yeast</vt:lpstr>
      <vt:lpstr>Yeast health</vt:lpstr>
      <vt:lpstr>Yeast Nutrient</vt:lpstr>
      <vt:lpstr>Process</vt:lpstr>
      <vt:lpstr>About the Canberra Brewers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Mead and the art of making it</dc:title>
  <dc:creator>Ben Harmer</dc:creator>
  <cp:lastModifiedBy>Ben HARMER</cp:lastModifiedBy>
  <cp:revision>51</cp:revision>
  <dcterms:created xsi:type="dcterms:W3CDTF">2018-06-18T13:42:23Z</dcterms:created>
  <dcterms:modified xsi:type="dcterms:W3CDTF">2018-06-21T23:26:27Z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